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274" r:id="rId4"/>
    <p:sldId id="257" r:id="rId5"/>
    <p:sldId id="273" r:id="rId6"/>
    <p:sldId id="287" r:id="rId7"/>
    <p:sldId id="288" r:id="rId8"/>
    <p:sldId id="276" r:id="rId9"/>
    <p:sldId id="279" r:id="rId10"/>
    <p:sldId id="284" r:id="rId11"/>
    <p:sldId id="265" r:id="rId12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73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2" autoAdjust="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A8114-8E1E-46C3-836E-9BDBBC47C3BA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2A278-709A-48BE-A311-FFE834DC8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9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2A278-709A-48BE-A311-FFE834DC8FD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76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25E2107-5E4C-4BFF-8BF6-C9A7050F4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9164" y="5073073"/>
            <a:ext cx="7333672" cy="727364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Title</a:t>
            </a:r>
            <a:endParaRPr lang="aa-ET" sz="4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tour atten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1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302A2-0916-42F1-9297-112D298698C7}" type="datetimeFigureOut">
              <a:rPr lang="uk-UA"/>
              <a:pPr>
                <a:defRPr/>
              </a:pPr>
              <a:t>18.11.2021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E88D7-025E-4DEE-B855-AD2161106FE4}" type="slidenum">
              <a:rPr lang="uk-UA" altLang="ru-RU"/>
              <a:pPr>
                <a:defRPr/>
              </a:pPr>
              <a:t>‹#›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3929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01E21DFD-7047-4CF1-A66B-2A8C1EB2D9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373" y="1980478"/>
            <a:ext cx="5510922" cy="394926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00745CC-39A5-4016-A987-64DE1254E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4706" y="1980478"/>
            <a:ext cx="5511800" cy="39481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Text</a:t>
            </a:r>
            <a:endParaRPr lang="aa-ET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4082A6D5-73FE-4B20-B216-99625860C5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458" y="1024805"/>
            <a:ext cx="5483837" cy="4873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Subtitle</a:t>
            </a:r>
            <a:endParaRPr lang="aa-ET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0038E629-004F-4098-BDDE-5A972FC9FE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583" y="538597"/>
            <a:ext cx="5474712" cy="48664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rgbClr val="173D79"/>
                </a:solidFill>
              </a:defRPr>
            </a:lvl2pPr>
          </a:lstStyle>
          <a:p>
            <a:pPr lvl="0"/>
            <a:r>
              <a:rPr lang="en-US" noProof="0" dirty="0"/>
              <a:t>Title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5654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>
            <a:extLst>
              <a:ext uri="{FF2B5EF4-FFF2-40B4-BE49-F238E27FC236}">
                <a16:creationId xmlns:a16="http://schemas.microsoft.com/office/drawing/2014/main" id="{0500E5A0-6D4C-4B37-A3B3-7B2C4EB68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373" y="1980478"/>
            <a:ext cx="5510922" cy="394926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B4E3B3-155F-4252-975A-288B8409B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4706" y="1980478"/>
            <a:ext cx="5511800" cy="39481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173D79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aa-ET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78A0A5-655C-40B9-9A73-80779AA0FD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458" y="1024805"/>
            <a:ext cx="5483837" cy="4873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173D79"/>
                </a:solidFill>
              </a:defRPr>
            </a:lvl1pPr>
          </a:lstStyle>
          <a:p>
            <a:r>
              <a:rPr lang="en-US" dirty="0"/>
              <a:t>Subtitle</a:t>
            </a:r>
            <a:endParaRPr lang="aa-ET" dirty="0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5D6EF2E4-4651-4054-9155-540F155C6C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583" y="538597"/>
            <a:ext cx="5474712" cy="48664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173D79"/>
                </a:solidFill>
              </a:defRPr>
            </a:lvl1pPr>
            <a:lvl2pPr marL="0" indent="0">
              <a:buNone/>
              <a:defRPr sz="2000">
                <a:solidFill>
                  <a:srgbClr val="173D79"/>
                </a:solidFill>
              </a:defRPr>
            </a:lvl2pPr>
          </a:lstStyle>
          <a:p>
            <a:pPr lvl="0"/>
            <a:r>
              <a:rPr lang="en-US" noProof="0" dirty="0"/>
              <a:t>Title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9281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6E9317E4-3DA1-44E0-BF49-19C91EC95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716" y="5553075"/>
            <a:ext cx="5283344" cy="8503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buNone/>
              <a:defRPr sz="720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SECTION</a:t>
            </a:r>
            <a:r>
              <a:rPr lang="uk-UA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1</a:t>
            </a:r>
            <a:endParaRPr lang="aa-ET" sz="72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9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9">
            <a:extLst>
              <a:ext uri="{FF2B5EF4-FFF2-40B4-BE49-F238E27FC236}">
                <a16:creationId xmlns:a16="http://schemas.microsoft.com/office/drawing/2014/main" id="{9BA15E11-2EF2-43C9-8B8D-A7376E84D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716" y="5553075"/>
            <a:ext cx="5283344" cy="8503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buNone/>
              <a:defRPr sz="720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SECTION</a:t>
            </a:r>
            <a:r>
              <a:rPr lang="uk-UA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</a:t>
            </a:r>
            <a:endParaRPr lang="aa-ET" sz="72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8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>
            <a:extLst>
              <a:ext uri="{FF2B5EF4-FFF2-40B4-BE49-F238E27FC236}">
                <a16:creationId xmlns:a16="http://schemas.microsoft.com/office/drawing/2014/main" id="{30511A86-CB6D-475B-B9FE-AD67DBC53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716" y="5719330"/>
            <a:ext cx="5283344" cy="8503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buNone/>
              <a:defRPr sz="720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SECTION</a:t>
            </a:r>
            <a:r>
              <a:rPr lang="uk-UA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3</a:t>
            </a:r>
            <a:endParaRPr lang="aa-ET" sz="72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5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9">
            <a:extLst>
              <a:ext uri="{FF2B5EF4-FFF2-40B4-BE49-F238E27FC236}">
                <a16:creationId xmlns:a16="http://schemas.microsoft.com/office/drawing/2014/main" id="{178A6B30-F51A-47AE-AFFA-4EFA00B97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716" y="5553075"/>
            <a:ext cx="5802284" cy="8503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buNone/>
              <a:defRPr sz="720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SECTION</a:t>
            </a:r>
            <a:r>
              <a:rPr lang="uk-UA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4</a:t>
            </a:r>
            <a:endParaRPr lang="aa-ET" sz="72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7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>
            <a:extLst>
              <a:ext uri="{FF2B5EF4-FFF2-40B4-BE49-F238E27FC236}">
                <a16:creationId xmlns:a16="http://schemas.microsoft.com/office/drawing/2014/main" id="{B03378EC-EB51-4CA9-8A45-C9A0F30660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716" y="5553075"/>
            <a:ext cx="5283344" cy="8503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buNone/>
              <a:defRPr sz="720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SECTION</a:t>
            </a:r>
            <a:r>
              <a:rPr lang="uk-UA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5</a:t>
            </a:r>
            <a:endParaRPr lang="aa-ET" sz="72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9">
            <a:extLst>
              <a:ext uri="{FF2B5EF4-FFF2-40B4-BE49-F238E27FC236}">
                <a16:creationId xmlns:a16="http://schemas.microsoft.com/office/drawing/2014/main" id="{A9617D55-D761-4D6D-8E11-C9C0BFE633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716" y="5553075"/>
            <a:ext cx="5959302" cy="8503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buNone/>
              <a:defRPr sz="720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SECTION</a:t>
            </a:r>
            <a:r>
              <a:rPr lang="uk-UA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6</a:t>
            </a:r>
            <a:endParaRPr lang="aa-ET" sz="72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2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8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4" r:id="rId8"/>
    <p:sldLayoutId id="2147483659" r:id="rId9"/>
    <p:sldLayoutId id="2147483658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58370" y="6381638"/>
            <a:ext cx="10858194" cy="622124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Диденко Светлана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  - Начальник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соответствия стандартам АБ </a:t>
            </a:r>
          </a:p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0957-6145-4563-9150-EEAE5EBB43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3715" y="397886"/>
            <a:ext cx="9829339" cy="2640878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Роль контроля качества авиационной безопасности в системе АБ авиакомпании</a:t>
            </a:r>
            <a:endParaRPr lang="aa-ET" sz="40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9810957-6145-4563-9150-EEAE5EBB43FA}"/>
              </a:ext>
            </a:extLst>
          </p:cNvPr>
          <p:cNvSpPr txBox="1">
            <a:spLocks/>
          </p:cNvSpPr>
          <p:nvPr/>
        </p:nvSpPr>
        <p:spPr>
          <a:xfrm>
            <a:off x="8342150" y="5781274"/>
            <a:ext cx="3550381" cy="7273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aa-ET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810957-6145-4563-9150-EEAE5EBB43FA}"/>
              </a:ext>
            </a:extLst>
          </p:cNvPr>
          <p:cNvSpPr txBox="1">
            <a:spLocks/>
          </p:cNvSpPr>
          <p:nvPr/>
        </p:nvSpPr>
        <p:spPr>
          <a:xfrm>
            <a:off x="1120408" y="776022"/>
            <a:ext cx="10031501" cy="7273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a-E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85392" y="25362"/>
            <a:ext cx="11748941" cy="566610"/>
          </a:xfrm>
        </p:spPr>
        <p:txBody>
          <a:bodyPr/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вопросов безопасности с высшим руководством</a:t>
            </a:r>
            <a:endParaRPr lang="uk-UA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5569404"/>
            <a:ext cx="12159410" cy="1288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" y="2146378"/>
            <a:ext cx="4000500" cy="1009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363000"/>
            <a:ext cx="4668893" cy="349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86" y="1081456"/>
            <a:ext cx="7671968" cy="57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4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2583" y="1675678"/>
            <a:ext cx="5510922" cy="3949267"/>
          </a:xfrm>
        </p:spPr>
        <p:txBody>
          <a:bodyPr/>
          <a:lstStyle/>
          <a:p>
            <a:r>
              <a:rPr lang="ru-RU" sz="2400" dirty="0"/>
              <a:t>Раскрыть понятие </a:t>
            </a:r>
            <a:r>
              <a:rPr lang="ru-RU" sz="2400" dirty="0" smtClean="0"/>
              <a:t>СУАБ</a:t>
            </a:r>
          </a:p>
          <a:p>
            <a:endParaRPr lang="ru-RU" sz="2400" dirty="0" smtClean="0"/>
          </a:p>
          <a:p>
            <a:r>
              <a:rPr lang="ru-RU" sz="2400" dirty="0" smtClean="0"/>
              <a:t>Контроль качества в системе управления авиационной безопасности АК</a:t>
            </a:r>
          </a:p>
          <a:p>
            <a:endParaRPr lang="ru-RU" sz="2400" dirty="0" smtClean="0"/>
          </a:p>
          <a:p>
            <a:r>
              <a:rPr lang="ru-RU" sz="2400" dirty="0" smtClean="0"/>
              <a:t> Планирование и описание методологии проведения проверок</a:t>
            </a:r>
          </a:p>
          <a:p>
            <a:endParaRPr lang="ru-RU" sz="2400" dirty="0"/>
          </a:p>
          <a:p>
            <a:r>
              <a:rPr lang="ru-RU" sz="2400" dirty="0" smtClean="0"/>
              <a:t>Инспекционная проверка (составляющие)</a:t>
            </a:r>
          </a:p>
          <a:p>
            <a:r>
              <a:rPr lang="ru-RU" sz="2400" dirty="0" smtClean="0"/>
              <a:t> </a:t>
            </a:r>
            <a:endParaRPr lang="uk-UA" sz="2400" dirty="0"/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28" y="2198254"/>
            <a:ext cx="4383404" cy="306655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 smtClean="0"/>
              <a:t>Цели презентации</a:t>
            </a:r>
            <a:endParaRPr lang="uk-UA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26909" y="702071"/>
            <a:ext cx="5745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СУАБ – Система </a:t>
            </a:r>
            <a:r>
              <a:rPr lang="ru-RU" dirty="0"/>
              <a:t>У</a:t>
            </a:r>
            <a:r>
              <a:rPr lang="ru-RU" dirty="0" smtClean="0"/>
              <a:t>правления</a:t>
            </a:r>
            <a:r>
              <a:rPr lang="uk-UA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виационной</a:t>
            </a:r>
            <a:r>
              <a:rPr lang="uk-UA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99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77090" y="166540"/>
            <a:ext cx="11702474" cy="1440874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авиационной безопасностью (СУАБ)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элемент ответственности корпоративного управления, который определяет политику безопасности компании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ее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намерение управлять безопасностью как неотъемлемой частью ее общего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бизнеса.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3154444"/>
            <a:ext cx="11305309" cy="761774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2400" dirty="0"/>
              <a:t>СУАБ - это бизнес-подход к </a:t>
            </a:r>
            <a:r>
              <a:rPr lang="ru-RU" sz="2400" dirty="0" smtClean="0"/>
              <a:t>АБ. </a:t>
            </a:r>
            <a:r>
              <a:rPr lang="ru-RU" sz="2400" dirty="0"/>
              <a:t>Как и в любом бизнес-плане, устанавливаются цели и уровни </a:t>
            </a:r>
            <a:r>
              <a:rPr lang="ru-RU" sz="2400" dirty="0" smtClean="0"/>
              <a:t>полномочий.</a:t>
            </a:r>
            <a:endParaRPr lang="en-US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5569404"/>
            <a:ext cx="12159410" cy="12885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091" y="2087042"/>
            <a:ext cx="11122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СУАБ позволяет авиакомпаниям применять упорядоченный подход к управлению авиационной безопасностью.</a:t>
            </a:r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090" y="4176129"/>
            <a:ext cx="11305309" cy="1393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091" y="4176129"/>
            <a:ext cx="11305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СУАБ - основана </a:t>
            </a:r>
            <a:r>
              <a:rPr lang="ru-RU" sz="2400" dirty="0"/>
              <a:t>на оценке риска и поощряет внедрение процедур, ориентированных на результаты, а не </a:t>
            </a:r>
            <a:r>
              <a:rPr lang="ru-RU" sz="2400" dirty="0" smtClean="0"/>
              <a:t>на строгое </a:t>
            </a:r>
            <a:r>
              <a:rPr lang="ru-RU" sz="2400" dirty="0"/>
              <a:t>соблюдение установленных </a:t>
            </a:r>
            <a:r>
              <a:rPr lang="ru-RU" sz="2400" dirty="0" smtClean="0"/>
              <a:t>требований.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718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19706D0-5102-4BDB-9B0F-1C35DAC20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8436" y="563419"/>
            <a:ext cx="5883564" cy="5089235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/>
              <a:t>СУАБ </a:t>
            </a:r>
            <a:r>
              <a:rPr lang="ru-RU" sz="3200" dirty="0"/>
              <a:t>МАУ </a:t>
            </a:r>
            <a:r>
              <a:rPr lang="ru-RU" sz="3200" dirty="0" smtClean="0"/>
              <a:t>включает следующие</a:t>
            </a:r>
            <a:r>
              <a:rPr lang="uk-UA" sz="3200" dirty="0" smtClean="0"/>
              <a:t> </a:t>
            </a:r>
            <a:r>
              <a:rPr lang="ru-RU" sz="3200" dirty="0" smtClean="0"/>
              <a:t>ключевые</a:t>
            </a:r>
            <a:r>
              <a:rPr lang="uk-UA" sz="3200" dirty="0" smtClean="0"/>
              <a:t>  </a:t>
            </a:r>
            <a:r>
              <a:rPr lang="uk-UA" sz="3200" dirty="0"/>
              <a:t>елементи</a:t>
            </a:r>
            <a:r>
              <a:rPr lang="uk-UA" sz="3200" dirty="0" smtClean="0"/>
              <a:t>:</a:t>
            </a:r>
          </a:p>
          <a:p>
            <a:r>
              <a:rPr lang="ru-RU" sz="2400" dirty="0" smtClean="0"/>
              <a:t>Обязанности</a:t>
            </a:r>
            <a:r>
              <a:rPr lang="uk-UA" sz="2400" dirty="0" smtClean="0"/>
              <a:t> </a:t>
            </a:r>
            <a:r>
              <a:rPr lang="ru-RU" sz="2400" dirty="0" smtClean="0"/>
              <a:t>высшего</a:t>
            </a:r>
            <a:r>
              <a:rPr lang="uk-UA" sz="2400" dirty="0" smtClean="0"/>
              <a:t> </a:t>
            </a:r>
            <a:r>
              <a:rPr lang="ru-RU" sz="2400" dirty="0" smtClean="0"/>
              <a:t>руководства</a:t>
            </a:r>
            <a:r>
              <a:rPr lang="uk-UA" sz="2400" dirty="0" smtClean="0"/>
              <a:t> по </a:t>
            </a:r>
            <a:r>
              <a:rPr lang="ru-RU" sz="2400" dirty="0" smtClean="0"/>
              <a:t>отношению</a:t>
            </a:r>
            <a:r>
              <a:rPr lang="uk-UA" sz="2400" dirty="0" smtClean="0"/>
              <a:t> к АБ, </a:t>
            </a:r>
            <a:r>
              <a:rPr lang="ru-RU" sz="2400" dirty="0" smtClean="0"/>
              <a:t>подчиненность</a:t>
            </a:r>
            <a:r>
              <a:rPr lang="uk-UA" sz="2400" dirty="0" smtClean="0"/>
              <a:t> </a:t>
            </a:r>
            <a:r>
              <a:rPr lang="ru-RU" sz="2400" dirty="0" smtClean="0"/>
              <a:t>руководства</a:t>
            </a:r>
            <a:r>
              <a:rPr lang="uk-UA" sz="2400" dirty="0" smtClean="0"/>
              <a:t> </a:t>
            </a:r>
            <a:r>
              <a:rPr lang="uk-UA" sz="2400" b="1" dirty="0" smtClean="0"/>
              <a:t> </a:t>
            </a:r>
            <a:endParaRPr lang="ru-RU" sz="2400" dirty="0"/>
          </a:p>
          <a:p>
            <a:r>
              <a:rPr lang="ru-RU" sz="2400" dirty="0" smtClean="0"/>
              <a:t>Управление</a:t>
            </a:r>
            <a:r>
              <a:rPr lang="uk-UA" sz="2400" dirty="0" smtClean="0"/>
              <a:t> ресурсами  (</a:t>
            </a:r>
            <a:r>
              <a:rPr lang="ru-RU" sz="2400" dirty="0" smtClean="0"/>
              <a:t>включая</a:t>
            </a:r>
            <a:r>
              <a:rPr lang="uk-UA" sz="2400" dirty="0" smtClean="0"/>
              <a:t> </a:t>
            </a:r>
            <a:r>
              <a:rPr lang="ru-RU" sz="2400" dirty="0" smtClean="0"/>
              <a:t>поставщиков</a:t>
            </a:r>
            <a:r>
              <a:rPr lang="uk-UA" sz="2400" dirty="0" smtClean="0"/>
              <a:t> услуг) </a:t>
            </a:r>
            <a:endParaRPr lang="ru-RU" sz="2400" dirty="0"/>
          </a:p>
          <a:p>
            <a:r>
              <a:rPr lang="ru-RU" sz="2400" dirty="0" smtClean="0"/>
              <a:t>Оценка</a:t>
            </a:r>
            <a:r>
              <a:rPr lang="uk-UA" sz="2400" dirty="0" smtClean="0"/>
              <a:t> </a:t>
            </a:r>
            <a:r>
              <a:rPr lang="ru-RU" sz="2400" dirty="0" smtClean="0"/>
              <a:t>угроз</a:t>
            </a:r>
            <a:r>
              <a:rPr lang="uk-UA" sz="2400" dirty="0" smtClean="0"/>
              <a:t> и </a:t>
            </a:r>
            <a:r>
              <a:rPr lang="ru-RU" sz="2400" dirty="0" smtClean="0"/>
              <a:t>управление</a:t>
            </a:r>
            <a:r>
              <a:rPr lang="uk-UA" sz="2400" dirty="0" smtClean="0"/>
              <a:t> рисками</a:t>
            </a:r>
            <a:endParaRPr lang="ru-RU" sz="2400" dirty="0"/>
          </a:p>
          <a:p>
            <a:r>
              <a:rPr lang="uk-UA" sz="2400" b="1" dirty="0" smtClean="0">
                <a:solidFill>
                  <a:srgbClr val="FF0000"/>
                </a:solidFill>
              </a:rPr>
              <a:t>Контроль </a:t>
            </a:r>
            <a:r>
              <a:rPr lang="ru-RU" sz="2400" b="1" dirty="0" smtClean="0">
                <a:solidFill>
                  <a:srgbClr val="FF0000"/>
                </a:solidFill>
              </a:rPr>
              <a:t>эффективности</a:t>
            </a:r>
            <a:r>
              <a:rPr lang="uk-UA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отчетность</a:t>
            </a:r>
            <a:r>
              <a:rPr lang="uk-UA" sz="2400" b="1" dirty="0" smtClean="0">
                <a:solidFill>
                  <a:srgbClr val="FF0000"/>
                </a:solidFill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</a:rPr>
              <a:t>постоянное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усовершенствование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… 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894038D-61EB-424E-93C0-43C27F21F6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708" y="461817"/>
            <a:ext cx="5474712" cy="951347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СУАБ</a:t>
            </a:r>
            <a:endParaRPr lang="aa-ET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7319" y="2447264"/>
            <a:ext cx="56191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внедрена авиакомпаниями в рамках аудита эксплуатационной безопасности IATA, IOSA) - служить руководством для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АК,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помогая им создавать эффективные меры авиационной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1" y="1634321"/>
            <a:ext cx="5033817" cy="439261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19706D0-5102-4BDB-9B0F-1C35DAC20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9818" y="147782"/>
            <a:ext cx="6142182" cy="671021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Программа КК обеспечивает возможность мониторинга и оценки АБ и включает следующие элементы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r>
              <a:rPr lang="ru-RU" sz="1800" dirty="0"/>
              <a:t>согласование Программы </a:t>
            </a:r>
            <a:r>
              <a:rPr lang="ru-RU" sz="1800" dirty="0" smtClean="0"/>
              <a:t>АБ </a:t>
            </a:r>
            <a:r>
              <a:rPr lang="ru-RU" sz="1800" dirty="0"/>
              <a:t>с программами АБ АП, куда выполняет рейсы </a:t>
            </a:r>
            <a:r>
              <a:rPr lang="ru-RU" sz="1800" dirty="0" smtClean="0"/>
              <a:t>МАУ, </a:t>
            </a:r>
            <a:r>
              <a:rPr lang="ru-RU" sz="1800" dirty="0" smtClean="0"/>
              <a:t>контроль за ревизиями </a:t>
            </a:r>
            <a:r>
              <a:rPr lang="ru-RU" sz="1800" dirty="0"/>
              <a:t>Программы </a:t>
            </a:r>
            <a:r>
              <a:rPr lang="ru-RU" sz="1800" dirty="0" smtClean="0"/>
              <a:t>АБ, </a:t>
            </a:r>
            <a:r>
              <a:rPr lang="ru-RU" sz="1800" dirty="0" smtClean="0"/>
              <a:t>в </a:t>
            </a:r>
            <a:r>
              <a:rPr lang="ru-RU" sz="1800" dirty="0"/>
              <a:t>случаях ее недостаточной эффективности или изменения законодательства и условий обеспечения АБ;</a:t>
            </a:r>
          </a:p>
          <a:p>
            <a:r>
              <a:rPr lang="ru-RU" sz="1800" dirty="0" smtClean="0"/>
              <a:t>анализа </a:t>
            </a:r>
            <a:r>
              <a:rPr lang="ru-RU" sz="1800" dirty="0"/>
              <a:t>и </a:t>
            </a:r>
            <a:r>
              <a:rPr lang="ru-RU" sz="1800" dirty="0" smtClean="0"/>
              <a:t>оценка </a:t>
            </a:r>
            <a:r>
              <a:rPr lang="ru-RU" sz="1800" dirty="0"/>
              <a:t>фактического состояния АБ в </a:t>
            </a:r>
            <a:r>
              <a:rPr lang="ru-RU" sz="1800" dirty="0" smtClean="0"/>
              <a:t>АК </a:t>
            </a:r>
            <a:r>
              <a:rPr lang="ru-RU" sz="1800" dirty="0" smtClean="0"/>
              <a:t>/ АП </a:t>
            </a:r>
            <a:r>
              <a:rPr lang="ru-RU" sz="1800" dirty="0" smtClean="0"/>
              <a:t>назначения (инспекционные проверки</a:t>
            </a:r>
            <a:r>
              <a:rPr lang="ru-RU" sz="1800" dirty="0" smtClean="0"/>
              <a:t>);</a:t>
            </a:r>
            <a:endParaRPr lang="ru-RU" sz="1800" dirty="0" smtClean="0"/>
          </a:p>
          <a:p>
            <a:r>
              <a:rPr lang="ru-RU" sz="1800" dirty="0" smtClean="0"/>
              <a:t>процесс решения </a:t>
            </a:r>
            <a:r>
              <a:rPr lang="ru-RU" sz="1800" dirty="0"/>
              <a:t>вопросов несоответствий, выявленных в ходе </a:t>
            </a:r>
            <a:r>
              <a:rPr lang="ru-RU" sz="1800" dirty="0" smtClean="0"/>
              <a:t>проверок </a:t>
            </a:r>
            <a:r>
              <a:rPr lang="ru-RU" sz="1800" dirty="0"/>
              <a:t>операционных функций АБ, обеспечивающих</a:t>
            </a:r>
            <a:r>
              <a:rPr lang="ru-RU" sz="1800" dirty="0" smtClean="0"/>
              <a:t>:</a:t>
            </a:r>
          </a:p>
          <a:p>
            <a:pPr>
              <a:buFontTx/>
              <a:buChar char="-"/>
            </a:pPr>
            <a:r>
              <a:rPr lang="ru-RU" sz="1800" dirty="0" smtClean="0"/>
              <a:t>идентификацию </a:t>
            </a:r>
            <a:r>
              <a:rPr lang="ru-RU" sz="1800" dirty="0"/>
              <a:t>и осуществление анализа причин и </a:t>
            </a:r>
            <a:r>
              <a:rPr lang="ru-RU" sz="1800" dirty="0" smtClean="0"/>
              <a:t>первопричин;</a:t>
            </a:r>
          </a:p>
          <a:p>
            <a:pPr>
              <a:buFontTx/>
              <a:buChar char="-"/>
            </a:pPr>
            <a:r>
              <a:rPr lang="ru-RU" sz="1800" dirty="0" smtClean="0"/>
              <a:t>разработку и внедрение корректирующих действий по необходимым направлениям;</a:t>
            </a:r>
          </a:p>
          <a:p>
            <a:pPr>
              <a:buFontTx/>
              <a:buChar char="-"/>
            </a:pPr>
            <a:r>
              <a:rPr lang="ru-RU" sz="1800" dirty="0" smtClean="0"/>
              <a:t>оценку </a:t>
            </a:r>
            <a:r>
              <a:rPr lang="ru-RU" sz="1800" dirty="0"/>
              <a:t>корректирующих действий </a:t>
            </a:r>
            <a:r>
              <a:rPr lang="ru-RU" sz="1800" dirty="0" smtClean="0"/>
              <a:t>по конечному   результату;</a:t>
            </a:r>
          </a:p>
          <a:p>
            <a:pPr>
              <a:buFontTx/>
              <a:buChar char="-"/>
            </a:pPr>
            <a:r>
              <a:rPr lang="ru-RU" sz="1800" dirty="0" smtClean="0"/>
              <a:t>процесс идентификации </a:t>
            </a:r>
            <a:r>
              <a:rPr lang="ru-RU" sz="1800" dirty="0"/>
              <a:t>рисков </a:t>
            </a:r>
            <a:r>
              <a:rPr lang="ru-RU" sz="1800" dirty="0" smtClean="0"/>
              <a:t>связанных с обеспечением безопасности в </a:t>
            </a:r>
            <a:r>
              <a:rPr lang="ru-RU" sz="1800" dirty="0"/>
              <a:t>результате различных событий, </a:t>
            </a:r>
            <a:r>
              <a:rPr lang="ru-RU" sz="1800" dirty="0" smtClean="0"/>
              <a:t>слабые </a:t>
            </a:r>
            <a:r>
              <a:rPr lang="ru-RU" sz="1800" dirty="0"/>
              <a:t>места, включая оперативную безопасность, процедуры и инфраструктуру.</a:t>
            </a:r>
            <a:endParaRPr lang="aa-ET" sz="1800" dirty="0"/>
          </a:p>
          <a:p>
            <a:endParaRPr lang="aa-ET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894038D-61EB-424E-93C0-43C27F21F6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8599" y="147783"/>
            <a:ext cx="5146202" cy="886690"/>
          </a:xfrm>
        </p:spPr>
        <p:txBody>
          <a:bodyPr/>
          <a:lstStyle/>
          <a:p>
            <a:pPr algn="ctr"/>
            <a:r>
              <a:rPr lang="ru-RU" dirty="0" smtClean="0"/>
              <a:t>В МАУ разработана и внедрена Программа </a:t>
            </a:r>
            <a:r>
              <a:rPr lang="ru-RU" dirty="0"/>
              <a:t>контроля </a:t>
            </a:r>
            <a:r>
              <a:rPr lang="ru-RU" dirty="0" smtClean="0"/>
              <a:t>качества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710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19706D0-5102-4BDB-9B0F-1C35DAC20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1018" y="1376217"/>
            <a:ext cx="5200074" cy="548178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 </a:t>
            </a:r>
            <a:r>
              <a:rPr lang="ru-RU" sz="3200" b="1" dirty="0" smtClean="0"/>
              <a:t>Составляющие плана</a:t>
            </a:r>
            <a:r>
              <a:rPr lang="ru-RU" sz="3200" dirty="0" smtClean="0"/>
              <a:t>:</a:t>
            </a:r>
          </a:p>
          <a:p>
            <a:r>
              <a:rPr lang="ru-RU" sz="2400" dirty="0" smtClean="0"/>
              <a:t>мероприятие;</a:t>
            </a:r>
          </a:p>
          <a:p>
            <a:r>
              <a:rPr lang="ru-RU" sz="2400" dirty="0" smtClean="0"/>
              <a:t>ответственный за проведение мероприятия;</a:t>
            </a:r>
          </a:p>
          <a:p>
            <a:r>
              <a:rPr lang="ru-RU" sz="2400" dirty="0" smtClean="0"/>
              <a:t>срок исполнения;</a:t>
            </a:r>
          </a:p>
          <a:p>
            <a:r>
              <a:rPr lang="ru-RU" sz="2400" dirty="0" smtClean="0"/>
              <a:t>примечания </a:t>
            </a:r>
          </a:p>
          <a:p>
            <a:pPr marL="0" indent="0">
              <a:buNone/>
            </a:pPr>
            <a:r>
              <a:rPr lang="ru-RU" sz="2400" dirty="0" smtClean="0"/>
              <a:t>    </a:t>
            </a:r>
            <a:endParaRPr lang="aa-ET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894038D-61EB-424E-93C0-43C27F21F6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074" y="205681"/>
            <a:ext cx="5775758" cy="886690"/>
          </a:xfrm>
        </p:spPr>
        <p:txBody>
          <a:bodyPr/>
          <a:lstStyle/>
          <a:p>
            <a:pPr algn="ctr"/>
            <a:r>
              <a:rPr lang="ru-RU" sz="3200" dirty="0" smtClean="0"/>
              <a:t> Годовой план инспекционной проверки</a:t>
            </a:r>
            <a:endParaRPr lang="aa-ET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4" y="1561957"/>
            <a:ext cx="5357090" cy="53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5" y="1528550"/>
            <a:ext cx="5896128" cy="532945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340115" y="790650"/>
            <a:ext cx="5511800" cy="1953491"/>
          </a:xfrm>
        </p:spPr>
        <p:txBody>
          <a:bodyPr/>
          <a:lstStyle/>
          <a:p>
            <a:r>
              <a:rPr lang="ru-RU" sz="2400" dirty="0" smtClean="0"/>
              <a:t>Подготовка письма на руководителя САД</a:t>
            </a:r>
          </a:p>
          <a:p>
            <a:r>
              <a:rPr lang="ru-RU" sz="2400" dirty="0" smtClean="0"/>
              <a:t>Предоставление Плана проверки</a:t>
            </a:r>
          </a:p>
          <a:p>
            <a:r>
              <a:rPr lang="ru-RU" sz="2400" dirty="0" smtClean="0"/>
              <a:t>Согласование дат и координатора</a:t>
            </a:r>
            <a:endParaRPr lang="ru-RU" sz="2400" dirty="0"/>
          </a:p>
          <a:p>
            <a:endParaRPr lang="en-US" sz="24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04478" y="304010"/>
            <a:ext cx="5474712" cy="486640"/>
          </a:xfrm>
        </p:spPr>
        <p:txBody>
          <a:bodyPr/>
          <a:lstStyle/>
          <a:p>
            <a:pPr algn="ctr"/>
            <a:r>
              <a:rPr lang="ru-RU" dirty="0" smtClean="0"/>
              <a:t>Планирование инспекционной проверки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759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6394706" y="92364"/>
            <a:ext cx="5511800" cy="583622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 Отчете указывается:</a:t>
            </a:r>
          </a:p>
          <a:p>
            <a:pPr>
              <a:buFontTx/>
              <a:buChar char="-"/>
            </a:pPr>
            <a:r>
              <a:rPr lang="ru-RU" sz="2400" dirty="0" smtClean="0"/>
              <a:t>в соответствии с чем проходила проверка;</a:t>
            </a:r>
          </a:p>
          <a:p>
            <a:pPr>
              <a:buFontTx/>
              <a:buChar char="-"/>
            </a:pPr>
            <a:r>
              <a:rPr lang="ru-RU" sz="2400" dirty="0" smtClean="0"/>
              <a:t>цель проверки.</a:t>
            </a:r>
          </a:p>
          <a:p>
            <a:pPr marL="0" indent="0">
              <a:buNone/>
            </a:pPr>
            <a:r>
              <a:rPr lang="ru-RU" sz="2400" dirty="0" smtClean="0"/>
              <a:t>Общая информация: </a:t>
            </a:r>
            <a:r>
              <a:rPr lang="ru-RU" sz="2000" dirty="0" smtClean="0"/>
              <a:t>какие документы изучались, какими методами проводилась проверка, с кем были проведены рабочие встречи.</a:t>
            </a:r>
          </a:p>
          <a:p>
            <a:pPr marL="0" indent="0">
              <a:buNone/>
            </a:pPr>
            <a:r>
              <a:rPr lang="ru-RU" sz="2000" dirty="0" smtClean="0"/>
              <a:t>Информация по процедурам: согласно каких пунктов договора проходила проверка и статус мер (выполнялось /не выполнялось).</a:t>
            </a:r>
          </a:p>
          <a:p>
            <a:pPr marL="0" indent="0">
              <a:buNone/>
            </a:pPr>
            <a:r>
              <a:rPr lang="ru-RU" sz="2000" dirty="0" smtClean="0"/>
              <a:t>Выявленные недостатки (критичные /некритичные).</a:t>
            </a:r>
          </a:p>
          <a:p>
            <a:pPr marL="0" indent="0">
              <a:buNone/>
            </a:pPr>
            <a:r>
              <a:rPr lang="ru-RU" sz="2000" dirty="0" smtClean="0"/>
              <a:t>Рекомендации (при необходимости, составление Плана устранения недостатков, если таковы были выявлены).</a:t>
            </a:r>
          </a:p>
          <a:p>
            <a:pPr marL="0" indent="0">
              <a:buNone/>
            </a:pPr>
            <a:r>
              <a:rPr lang="ru-RU" sz="2000" dirty="0" smtClean="0"/>
              <a:t>Информирование руководства АБ МАУ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2582" y="313898"/>
            <a:ext cx="5368533" cy="1050877"/>
          </a:xfrm>
        </p:spPr>
        <p:txBody>
          <a:bodyPr/>
          <a:lstStyle/>
          <a:p>
            <a:pPr algn="ctr"/>
            <a:r>
              <a:rPr lang="ru-RU" dirty="0" smtClean="0"/>
              <a:t>Отчет о проведении инспекционной проверки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5569404"/>
            <a:ext cx="12159410" cy="128859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4" y="1555367"/>
            <a:ext cx="3768437" cy="4437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0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5569404"/>
            <a:ext cx="12159410" cy="1288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7" y="369455"/>
            <a:ext cx="11866656" cy="3689961"/>
          </a:xfrm>
          <a:prstGeom prst="rect">
            <a:avLst/>
          </a:prstGeom>
        </p:spPr>
      </p:pic>
      <p:sp>
        <p:nvSpPr>
          <p:cNvPr id="8" name="Текст 1">
            <a:extLst>
              <a:ext uri="{FF2B5EF4-FFF2-40B4-BE49-F238E27FC236}">
                <a16:creationId xmlns:a16="http://schemas.microsoft.com/office/drawing/2014/main" id="{AD98A324-DF7E-4890-9E3B-0665B86A74DC}"/>
              </a:ext>
            </a:extLst>
          </p:cNvPr>
          <p:cNvSpPr txBox="1">
            <a:spLocks/>
          </p:cNvSpPr>
          <p:nvPr/>
        </p:nvSpPr>
        <p:spPr>
          <a:xfrm>
            <a:off x="377072" y="35893"/>
            <a:ext cx="11453567" cy="424206"/>
          </a:xfrm>
          <a:prstGeom prst="rect">
            <a:avLst/>
          </a:prstGeom>
        </p:spPr>
        <p:txBody>
          <a:bodyPr/>
          <a:lstStyle>
            <a:defPPr>
              <a:defRPr lang="aa-E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Aviation security reports from 1</a:t>
            </a:r>
            <a:r>
              <a:rPr lang="en-US" b="1" baseline="30000" dirty="0" smtClean="0"/>
              <a:t>st</a:t>
            </a:r>
            <a:r>
              <a:rPr lang="en-US" b="1" dirty="0" smtClean="0"/>
              <a:t> Apr 2020 till 1</a:t>
            </a:r>
            <a:r>
              <a:rPr lang="en-US" b="1" baseline="30000" dirty="0" smtClean="0"/>
              <a:t>st</a:t>
            </a:r>
            <a:r>
              <a:rPr lang="en-US" b="1" dirty="0" smtClean="0"/>
              <a:t> April 2021 (223 Total)</a:t>
            </a:r>
            <a:endParaRPr lang="aa-ET" b="1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AD98A324-DF7E-4890-9E3B-0665B86A74DC}"/>
              </a:ext>
            </a:extLst>
          </p:cNvPr>
          <p:cNvSpPr txBox="1">
            <a:spLocks/>
          </p:cNvSpPr>
          <p:nvPr/>
        </p:nvSpPr>
        <p:spPr>
          <a:xfrm>
            <a:off x="201626" y="4187617"/>
            <a:ext cx="5612090" cy="1701562"/>
          </a:xfrm>
          <a:prstGeom prst="rect">
            <a:avLst/>
          </a:prstGeom>
        </p:spPr>
        <p:txBody>
          <a:bodyPr/>
          <a:lstStyle>
            <a:defPPr>
              <a:defRPr lang="aa-E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 событий (нарушающие правила или недисциплинированные пассажиры; несанкционированный доступ; комментарии о рейсах с высокой степенью риска и т.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Предварительные события (потенциально опасные пассажиры; нарушение требований безопасности и т.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д.)</a:t>
            </a:r>
            <a:endParaRPr lang="en-US" b="1" dirty="0" smtClean="0"/>
          </a:p>
          <a:p>
            <a:pPr algn="ctr"/>
            <a:endParaRPr lang="aa-ET" b="1" dirty="0"/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AD98A324-DF7E-4890-9E3B-0665B86A74DC}"/>
              </a:ext>
            </a:extLst>
          </p:cNvPr>
          <p:cNvSpPr txBox="1">
            <a:spLocks/>
          </p:cNvSpPr>
          <p:nvPr/>
        </p:nvSpPr>
        <p:spPr>
          <a:xfrm>
            <a:off x="5813716" y="4187617"/>
            <a:ext cx="6254566" cy="1701562"/>
          </a:xfrm>
          <a:prstGeom prst="rect">
            <a:avLst/>
          </a:prstGeom>
        </p:spPr>
        <p:txBody>
          <a:bodyPr/>
          <a:lstStyle>
            <a:defPPr>
              <a:defRPr lang="aa-E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273 Негативных фактора (отказ от соблюдения требований безопасности, неудовлетворительное выполнение требований безопасности со стороны службы безопасности компании / аэропорта и т.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 угроз (политика и стандарты авиакомпаний, условия работы, связь и т.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д.)</a:t>
            </a:r>
            <a:endParaRPr lang="en-US" b="1" dirty="0" smtClean="0"/>
          </a:p>
          <a:p>
            <a:pPr algn="ctr"/>
            <a:endParaRPr lang="aa-ET" b="1" dirty="0"/>
          </a:p>
        </p:txBody>
      </p:sp>
    </p:spTree>
    <p:extLst>
      <p:ext uri="{BB962C8B-B14F-4D97-AF65-F5344CB8AC3E}">
        <p14:creationId xmlns:p14="http://schemas.microsoft.com/office/powerpoint/2010/main" val="22944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UIA">
      <a:dk1>
        <a:srgbClr val="173D79"/>
      </a:dk1>
      <a:lt1>
        <a:srgbClr val="FFFFFF"/>
      </a:lt1>
      <a:dk2>
        <a:srgbClr val="FFFFFF"/>
      </a:dk2>
      <a:lt2>
        <a:srgbClr val="173D79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Gotham Pro"/>
        <a:ea typeface=""/>
        <a:cs typeface=""/>
      </a:majorFont>
      <a:minorFont>
        <a:latin typeface="Gotham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buClr>
            <a:schemeClr val="bg1"/>
          </a:buClr>
          <a:defRPr sz="1600" dirty="0">
            <a:solidFill>
              <a:srgbClr val="173D79"/>
            </a:solidFill>
            <a:latin typeface="Gotham Pro" panose="02000503040000020004" pitchFamily="2" charset="0"/>
            <a:cs typeface="Gotham Pro" panose="02000503040000020004" pitchFamily="2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sz="2800" b="1" dirty="0">
            <a:solidFill>
              <a:schemeClr val="tx1"/>
            </a:solidFill>
            <a:latin typeface="Gotham Pro" panose="02000503040000020004" pitchFamily="2" charset="0"/>
            <a:cs typeface="Gotham Pro" panose="0200050304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</TotalTime>
  <Words>557</Words>
  <Application>Microsoft Office PowerPoint</Application>
  <PresentationFormat>Широкоэкранный</PresentationFormat>
  <Paragraphs>61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Gotham Pro</vt:lpstr>
      <vt:lpstr>Gotham Pro Black</vt:lpstr>
      <vt:lpstr>Times New Roman</vt:lpstr>
      <vt:lpstr>Wingdings</vt:lpstr>
      <vt:lpstr>Тема Office</vt:lpstr>
      <vt:lpstr>Роль контроля качества авиационной безопасности в системе АБ авиакомпании</vt:lpstr>
      <vt:lpstr>Презентация PowerPoint</vt:lpstr>
      <vt:lpstr>Система управления авиационной безопасностью (СУАБ) - это элемент ответственности корпоративного управления, который определяет политику безопасности компании и ее намерение управлять безопасностью как неотъемлемой частью ее общего бизнеса.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Обсуждение вопросов безопасности с высшим руководством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Oleksandr Fenenko</dc:creator>
  <cp:lastModifiedBy>Svetlana Didenko</cp:lastModifiedBy>
  <cp:revision>114</cp:revision>
  <dcterms:created xsi:type="dcterms:W3CDTF">2021-01-19T11:33:11Z</dcterms:created>
  <dcterms:modified xsi:type="dcterms:W3CDTF">2021-11-18T08:33:49Z</dcterms:modified>
</cp:coreProperties>
</file>